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6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305" r:id="rId4"/>
    <p:sldId id="293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04" r:id="rId13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4A8522"/>
    <a:srgbClr val="0A253E"/>
    <a:srgbClr val="D9D8D4"/>
    <a:srgbClr val="C6C3BE"/>
    <a:srgbClr val="AEA9A3"/>
    <a:srgbClr val="665C52"/>
    <a:srgbClr val="DCD0C4"/>
    <a:srgbClr val="CBB6A3"/>
    <a:srgbClr val="B49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0" autoAdjust="0"/>
    <p:restoredTop sz="95226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450AD-9F3A-45D6-A1E1-2512C16C9A4B}" type="datetimeFigureOut">
              <a:rPr lang="es-CL" smtClean="0"/>
              <a:t>07-12-2021</a:t>
            </a:fld>
            <a:endParaRPr lang="es-CL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59065-A502-484F-9571-FD65F64D5B58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97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Abstracción</a:t>
            </a:r>
            <a:r>
              <a:rPr lang="es-ES" sz="1200" b="1" baseline="0" dirty="0">
                <a:latin typeface="Times New Roman" pitchFamily="18" charset="0"/>
                <a:cs typeface="Times New Roman" pitchFamily="18" charset="0"/>
              </a:rPr>
              <a:t> de Datos</a:t>
            </a:r>
            <a:endParaRPr lang="es-ES" sz="1200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Una de las características fundamentales de los Sistemas de Bases de Batos es que proporcionan 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cierto nivel de abstracción de datos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Como definición general, 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a abstracción de algo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posee dos cualidades: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suprime los detalles irrelevantes y busca para encontrar la esencia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de ese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algo.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Los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datos representan una abstracción de la realidad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ya que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algunas características y propiedades de los objetos reales son ignoradas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porque son irrelevantes a un problema en particular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. Depende de la naturaleza del problema para seleccionar el conjunto de datos necesarios para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resolverlo.</a:t>
            </a:r>
            <a:endParaRPr lang="es-ES" sz="120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MX" sz="1200" dirty="0">
                <a:latin typeface="Times New Roman" pitchFamily="18" charset="0"/>
                <a:cs typeface="Times New Roman" pitchFamily="18" charset="0"/>
              </a:rPr>
              <a:t>La abstracción de datos es una técnica </a:t>
            </a:r>
            <a:r>
              <a:rPr lang="es-ES" sz="1200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que permite diseñar estructuras de datos y consiste básicamente en </a:t>
            </a:r>
            <a:r>
              <a:rPr lang="es-ES" sz="12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representar</a:t>
            </a:r>
            <a:r>
              <a:rPr lang="es-ES" sz="1200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bajo cierto formato </a:t>
            </a:r>
            <a:r>
              <a:rPr lang="es-ES" sz="12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las 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" sz="12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características esenciales</a:t>
            </a:r>
            <a:r>
              <a:rPr lang="es-ES" sz="1200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de una estructura de datos.</a:t>
            </a:r>
            <a:endParaRPr lang="es-CL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6241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marR="0" indent="-609600" algn="just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Abstracción</a:t>
            </a:r>
            <a:r>
              <a:rPr lang="es-ES" sz="1200" b="1" baseline="0" dirty="0">
                <a:latin typeface="Times New Roman" pitchFamily="18" charset="0"/>
                <a:cs typeface="Times New Roman" pitchFamily="18" charset="0"/>
              </a:rPr>
              <a:t> de Datos</a:t>
            </a:r>
            <a:endParaRPr lang="es-ES" sz="1200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Basados en la definición anterior, vamos a tomar a una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persona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como ejemplo y ver cómo esa persona se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abstrae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en dos situaciones:</a:t>
            </a:r>
          </a:p>
          <a:p>
            <a:pPr marL="609600" indent="-609600" algn="just"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Un médico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ve a la persona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como paciente. El médico está interesado en el nombre, altura, peso, edad, grupo sanguíneo, enfermedades anteriores o existentes de la persona, etc.</a:t>
            </a:r>
          </a:p>
          <a:p>
            <a:pPr marL="609600" indent="-609600" algn="just"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Un empleador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ve a la persona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como empleado. El empleador está interesado en el nombre, la edad, la salud, el grado de estudio, trabajo que desempeña,  experiencia de una persona, etc.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En el ejemplo, tanto el empleador como el médico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no están interesados en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todas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las características de una persona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(como el color del ropa de la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persona, los familiares de la persona, qué come, etc.). Ambos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se centran en lo que para cada uno de ellos es importante de la persona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. Aún cuando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no son las mismas características importantes que ambos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ven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para la persona,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algunos elementos son comunes al médico y el empleador.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4690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Abstracción</a:t>
            </a:r>
            <a:r>
              <a:rPr lang="es-ES" sz="1200" b="1" baseline="0" dirty="0">
                <a:latin typeface="Times New Roman" pitchFamily="18" charset="0"/>
                <a:cs typeface="Times New Roman" pitchFamily="18" charset="0"/>
              </a:rPr>
              <a:t> de Datos</a:t>
            </a:r>
            <a:endParaRPr lang="es-ES" sz="1200" b="1" dirty="0">
              <a:latin typeface="Times New Roman" pitchFamily="18" charset="0"/>
              <a:cs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La abstracción es el </a:t>
            </a:r>
            <a:r>
              <a:rPr lang="es-CL" sz="1200" b="1" dirty="0">
                <a:latin typeface="Times New Roman" pitchFamily="18" charset="0"/>
                <a:cs typeface="Times New Roman" pitchFamily="18" charset="0"/>
              </a:rPr>
              <a:t>proceso de reconocer y centrarse en las características importantes de una situación u objeto</a:t>
            </a: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 y dejar las características no deseados de esa situación o el objeto. </a:t>
            </a:r>
            <a:endParaRPr lang="es-CL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CL" sz="1200" dirty="0">
                <a:latin typeface="Times New Roman" pitchFamily="18" charset="0"/>
                <a:cs typeface="Times New Roman" pitchFamily="18" charset="0"/>
              </a:rPr>
              <a:t>Una abstracción, por lo tanto, se centra en las características esenciales de un objeto o evento que lo distinguen de cualquier otro según la perspectiva del Observador.</a:t>
            </a:r>
            <a:endParaRPr lang="es-CL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21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>
              <a:lnSpc>
                <a:spcPct val="80000"/>
              </a:lnSpc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de Datos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Los Modelos de Datos son el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instrumento principal para ofrecer la abstracción de la realidad.</a:t>
            </a:r>
            <a:r>
              <a:rPr lang="es-ES_tradnl" sz="12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Un Modelo es una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representación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de persona, objetos y eventos del mundo real y sus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asociaciones.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Un Modelo de Datos se define como una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descripción abstracta de los datos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acerca de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entidades y asociaciones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existentes entre ellas.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El Modelo de Datos tiene dos objetivos: </a:t>
            </a:r>
          </a:p>
          <a:p>
            <a:pPr marL="609600" indent="-609600" algn="just"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Representar datos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09600" indent="-609600" algn="just"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Ser comprensible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Si el Modelo de Datos representa en forma exacta y completa los datos requeridos en la organización y es fácil de entender, entonces puede ser usado para</a:t>
            </a:r>
          </a:p>
          <a:p>
            <a:pPr marL="609600" indent="-609600" algn="just" eaLnBrk="1" hangingPunct="1">
              <a:lnSpc>
                <a:spcPct val="80000"/>
              </a:lnSpc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desarrollar una Aplicación o Sistema de Información.</a:t>
            </a:r>
            <a:endParaRPr lang="es-CL" sz="12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3557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marR="0" indent="-609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 de Datos</a:t>
            </a:r>
          </a:p>
          <a:p>
            <a:pPr marL="609600" indent="-609600" algn="just" eaLnBrk="1" hangingPunct="1"/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Es posible distinguir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tres tipos de modelos o niveles de abstracción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tanto para el caso de los datos o de cualquier otro tipo de elemento a representar.</a:t>
            </a:r>
          </a:p>
          <a:p>
            <a:pPr marL="609600" indent="-609600" algn="just" eaLnBrk="1" hangingPunct="1"/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El objetivo de la arquitectura de tres niveles es el de 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separar la aplicación de la base de datos física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609600" indent="-609600" algn="just" eaLnBrk="1" hangingPunct="1"/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Los tres tipos de modelos o niveles de abstracción son:</a:t>
            </a: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Externos: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Se refiere a lo que el usuario visualiza de la realidad que se representa.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Desde la perspectiva del modelamiento de datos, es a través de los modelos externos que los usuarios explican sus requerimientos al analista.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Son modelos independientes de la tecnología (o DBMS existente). Se les denomina también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Vistas de Usuarios.</a:t>
            </a:r>
            <a:endParaRPr lang="es-ES_tradnl" sz="1200" b="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Arial" pitchFamily="34" charset="0"/>
              <a:buChar char="•"/>
            </a:pPr>
            <a:endParaRPr lang="es-ES_tradnl" sz="1200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Conceptual: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Consolida las visiones de las distintas personas involucradas en la realidad a representar.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En el caso de un modelo de datos, esta consolidación permite chequear consistencias (todos los usuarios deben referirse al mismo ítem de dato con el mismo nombre) y validar que todos los datos y asociaciones hayan sido identificados.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Además se debe capturar el significado de los datos, e información sobre el uso y mantención de ellos.</a:t>
            </a:r>
          </a:p>
          <a:p>
            <a:pPr marL="1066800" lvl="1" indent="-609600" algn="just" eaLnBrk="1" hangingPunct="1">
              <a:buFont typeface="Arial" pitchFamily="34" charset="0"/>
              <a:buNone/>
            </a:pPr>
            <a:endParaRPr lang="es-ES_tradnl" sz="120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 Interno: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Es una especie de modelo fabricación que muestra en forma abstracta cada parte en el lugar en que debe ir.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En el modelamiento de datos, provee la interface con la tecnología (DBMS, sistema operativo, métodos de acceso y otros programas).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El nivel interno es el que trata los aspectos de almacenamiento físico de la información, y recoge la representación de almacenamiento de la información.</a:t>
            </a:r>
            <a:endParaRPr lang="es-CL" sz="12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7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6491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marR="0" indent="-609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 de Datos</a:t>
            </a:r>
          </a:p>
          <a:p>
            <a:pPr marL="609600" indent="-609600" algn="just" eaLnBrk="1" hangingPunct="1"/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Es posible distinguir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tres tipos de modelos o niveles de abstracción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tanto para el caso de los datos o de cualquier otro tipo de elemento a representar.</a:t>
            </a:r>
          </a:p>
          <a:p>
            <a:pPr marL="609600" indent="-609600" algn="just" eaLnBrk="1" hangingPunct="1"/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El objetivo de la arquitectura de tres niveles es el de 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separar la aplicación de la base de datos física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609600" indent="-609600" algn="just" eaLnBrk="1" hangingPunct="1"/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Los tres tipos de modelos o niveles de abstracción son:</a:t>
            </a: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Externos: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Se refiere a lo que el usuario visualiza de la realidad que se representa.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Desde la perspectiva del modelamiento de datos, es a través de los modelos externos que los usuarios explican sus requerimientos al analista.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Son modelos independientes de la tecnología (o DBMS existente). Se les denomina también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Vistas de Usuarios.</a:t>
            </a:r>
            <a:endParaRPr lang="es-ES_tradnl" sz="1200" b="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Arial" pitchFamily="34" charset="0"/>
              <a:buChar char="•"/>
            </a:pPr>
            <a:endParaRPr lang="es-ES_tradnl" sz="1200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Conceptual: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Consolida las visiones de las distintas personas involucradas en la realidad a representar.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En el caso de un modelo de datos, esta consolidación permite chequear consistencias (todos los usuarios deben referirse al mismo ítem de dato con el mismo nombre) y validar que todos los datos y asociaciones hayan sido identificados.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Además se debe capturar el significado de los datos, e información sobre el uso y mantención de ellos.</a:t>
            </a:r>
          </a:p>
          <a:p>
            <a:pPr marL="1066800" lvl="1" indent="-609600" algn="just" eaLnBrk="1" hangingPunct="1">
              <a:buFont typeface="Arial" pitchFamily="34" charset="0"/>
              <a:buNone/>
            </a:pPr>
            <a:endParaRPr lang="es-ES_tradnl" sz="120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 Interno: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Es una especie de modelo fabricación que muestra en forma abstracta cada parte en el lugar en que debe ir.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En el modelamiento de datos, provee la interface con la tecnología (DBMS, sistema operativo, métodos de acceso y otros programas).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El nivel interno es el que trata los aspectos de almacenamiento físico de la información, y recoge la representación de almacenamiento de la información.</a:t>
            </a:r>
            <a:endParaRPr lang="es-CL" sz="12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8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76945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marR="0" indent="-609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 de Datos</a:t>
            </a:r>
          </a:p>
          <a:p>
            <a:pPr marL="609600" indent="-609600" algn="just" eaLnBrk="1" hangingPunct="1"/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Es posible distinguir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tres tipos de modelos o niveles de abstracción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tanto para el caso de los datos o de cualquier otro tipo de elemento a representar.</a:t>
            </a:r>
          </a:p>
          <a:p>
            <a:pPr marL="609600" indent="-609600" algn="just" eaLnBrk="1" hangingPunct="1"/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El objetivo de la arquitectura de tres niveles es el de 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separar la aplicación de la base de datos física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609600" indent="-609600" algn="just" eaLnBrk="1" hangingPunct="1"/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Los tres tipos de modelos o niveles de abstracción son:</a:t>
            </a: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Externos: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Se refiere a lo que el usuario visualiza de la realidad que se representa.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Desde la perspectiva del modelamiento de datos, es a través de los modelos externos que los usuarios explican sus requerimientos al analista.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Son modelos independientes de la tecnología (o DBMS existente). Se les denomina también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Vistas de Usuarios.</a:t>
            </a:r>
            <a:endParaRPr lang="es-ES_tradnl" sz="1200" b="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Arial" pitchFamily="34" charset="0"/>
              <a:buChar char="•"/>
            </a:pPr>
            <a:endParaRPr lang="es-ES_tradnl" sz="1200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Conceptual: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Consolida las visiones de las distintas personas involucradas en la realidad a representar.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En el caso de un modelo de datos, esta consolidación permite chequear consistencias (todos los usuarios deben referirse al mismo ítem de dato con el mismo nombre) y validar que todos los datos y asociaciones hayan sido identificados.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Además se debe capturar el significado de los datos, e información sobre el uso y mantención de ellos.</a:t>
            </a:r>
          </a:p>
          <a:p>
            <a:pPr marL="1066800" lvl="1" indent="-609600" algn="just" eaLnBrk="1" hangingPunct="1">
              <a:buFont typeface="Arial" pitchFamily="34" charset="0"/>
              <a:buNone/>
            </a:pPr>
            <a:endParaRPr lang="es-ES_tradnl" sz="120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 Interno: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Es una especie de modelo fabricación que muestra en forma abstracta cada parte en el lugar en que debe ir.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En el modelamiento de datos, provee la interface con la tecnología (DBMS, sistema operativo, métodos de acceso y otros programas). </a:t>
            </a:r>
          </a:p>
          <a:p>
            <a:pPr marL="1066800" lvl="1" indent="-609600" algn="just" eaLnBrk="1" hangingPunct="1">
              <a:buFont typeface="Arial" pitchFamily="34" charset="0"/>
              <a:buChar char="•"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El nivel interno es el que trata los aspectos de almacenamiento físico de la información, y recoge la representación de almacenamiento de la información.</a:t>
            </a:r>
            <a:endParaRPr lang="es-CL" sz="12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9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01674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marR="0" indent="-609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 de Datos</a:t>
            </a:r>
          </a:p>
          <a:p>
            <a:pPr marL="609600" indent="-609600" algn="just" eaLnBrk="1" hangingPunct="1"/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La arquitectura de tres niveles es útil para explicar el concepto de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independencia de datos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. La independencia de datos se puede definir como la</a:t>
            </a:r>
          </a:p>
          <a:p>
            <a:pPr marL="609600" indent="-609600" algn="just" eaLnBrk="1" hangingPunct="1"/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capacidad para modificar el esquema en un nivel del sistema sin tener que modificar del nivel inmediato superior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09600" indent="-609600" algn="just" eaLnBrk="1" hangingPunct="1"/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Se pueden definir dos tipos de independencia de datos:</a:t>
            </a: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La independencia lógica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: es la capacidad de modificar el esquema conceptual sin tener que alterar los esquemas externos ni los programas de aplicación.</a:t>
            </a: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La independencia física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: es la capacidad de modificar el esquema interno sin tener que alterar el esquema conceptual o externos. </a:t>
            </a:r>
            <a:endParaRPr lang="es-CL" sz="12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10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2617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marR="0" indent="-609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 de Datos</a:t>
            </a:r>
          </a:p>
          <a:p>
            <a:pPr marL="609600" indent="-609600" algn="just" eaLnBrk="1" hangingPunct="1">
              <a:defRPr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Los modelos de datos se pueden clasificar en las siguientes categorías:</a:t>
            </a:r>
          </a:p>
          <a:p>
            <a:pPr marL="609600" indent="-609600" algn="just" eaLnBrk="1" hangingPunct="1">
              <a:buFont typeface="Arial" pitchFamily="34" charset="0"/>
              <a:buChar char="•"/>
              <a:defRPr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 Entidad Relación (E/R):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se basa una percepción del mundo real que consiste en una colección de objetos básicos llamados 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entidades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y de las </a:t>
            </a: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relaciones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entre ellos. </a:t>
            </a:r>
          </a:p>
          <a:p>
            <a:pPr marL="609600" indent="-609600" algn="just" eaLnBrk="1" hangingPunct="1">
              <a:buFont typeface="Arial" pitchFamily="34" charset="0"/>
              <a:buChar char="•"/>
              <a:defRPr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 Relacional: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usa una colección de tablas para representar  tanto los datos como las relaciones. Cada tabla tiene varias columnas y cada columna tiene un nombre único.</a:t>
            </a:r>
          </a:p>
          <a:p>
            <a:pPr marL="609600" indent="-609600" algn="just" eaLnBrk="1" hangingPunct="1">
              <a:buFont typeface="Arial" pitchFamily="34" charset="0"/>
              <a:buChar char="•"/>
              <a:defRPr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 de datos orientado a objetos: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se puede considerar como una extensión del Modelo E/R con los conceptos de encapsulación, métodos y objetos.</a:t>
            </a:r>
          </a:p>
          <a:p>
            <a:pPr marL="609600" indent="-609600" algn="just" eaLnBrk="1" hangingPunct="1">
              <a:buFont typeface="Arial" pitchFamily="34" charset="0"/>
              <a:buChar char="•"/>
              <a:defRPr/>
            </a:pPr>
            <a:r>
              <a:rPr lang="es-ES_tradnl" sz="1200" b="1" dirty="0">
                <a:latin typeface="Times New Roman" pitchFamily="18" charset="0"/>
                <a:cs typeface="Times New Roman" pitchFamily="18" charset="0"/>
              </a:rPr>
              <a:t>Modelos de datos de Red y Jerárquicos:</a:t>
            </a: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 antecedieron al relacional y complicaban la tarea del modelamiento de datos, por ello hoy se usan muy poco.</a:t>
            </a:r>
          </a:p>
          <a:p>
            <a:pPr marL="609600" indent="-609600" algn="just" eaLnBrk="1" hangingPunct="1">
              <a:defRPr/>
            </a:pPr>
            <a:r>
              <a:rPr lang="es-ES_tradnl" sz="1200" dirty="0">
                <a:latin typeface="Times New Roman" pitchFamily="18" charset="0"/>
                <a:cs typeface="Times New Roman" pitchFamily="18" charset="0"/>
              </a:rPr>
              <a:t>Cada uno de ellos permite representar con distintos símbolos las diferentes características y significado de los datos.</a:t>
            </a:r>
            <a:endParaRPr lang="es-CL" sz="1200" dirty="0">
              <a:latin typeface="Times New Roman" pitchFamily="18" charset="0"/>
              <a:cs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0871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sultoria-estrategica.blogspot.com/2005/03/fines-y-objetivos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xhere.com/es/photo/157196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rconnect.cl/engagement/6-preguntas-para-que-los-jefes-aumenten-el-compromiso-de-sus-colaboradores/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s://www.somospacientes.com/noticias/sanidad/jornada-atencion-integral-al-paciente-con-discapacidad-y-necesidades-especial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2019.igem.org/Team:Nottingham/Desig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50811" y="3694012"/>
            <a:ext cx="3416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Calibri" pitchFamily="34" charset="0"/>
              </a:rPr>
              <a:t>ABSTRACCIÓN DE DATOS</a:t>
            </a:r>
            <a:endParaRPr lang="es-CL" sz="2800" b="1" dirty="0"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0B450C-41C8-4912-B277-68B2F8A03B1D}"/>
              </a:ext>
            </a:extLst>
          </p:cNvPr>
          <p:cNvSpPr txBox="1"/>
          <p:nvPr/>
        </p:nvSpPr>
        <p:spPr>
          <a:xfrm>
            <a:off x="619615" y="1420428"/>
            <a:ext cx="80627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La arquitectura de tres niveles es útil para explicar el concepto de independencia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¿Qué es la independencia de datos?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Se pueden definir dos tipos de independencia de datos:</a:t>
            </a:r>
          </a:p>
          <a:p>
            <a:pPr marL="1447800" lvl="2" indent="-533400" algn="just">
              <a:buFont typeface="Courier New" panose="02070309020205020404" pitchFamily="49" charset="0"/>
              <a:buChar char="o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La independencia lógica.</a:t>
            </a:r>
          </a:p>
          <a:p>
            <a:pPr marL="1447800" lvl="2" indent="-533400" algn="just">
              <a:buFont typeface="Courier New" panose="02070309020205020404" pitchFamily="49" charset="0"/>
              <a:buChar char="o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La independencia física. </a:t>
            </a:r>
          </a:p>
          <a:p>
            <a:pPr algn="just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26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0B450C-41C8-4912-B277-68B2F8A03B1D}"/>
              </a:ext>
            </a:extLst>
          </p:cNvPr>
          <p:cNvSpPr txBox="1"/>
          <p:nvPr/>
        </p:nvSpPr>
        <p:spPr>
          <a:xfrm>
            <a:off x="619615" y="1420428"/>
            <a:ext cx="80627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defRPr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Los modelos de datos se pueden clasificar en las siguientes categorías:</a:t>
            </a:r>
          </a:p>
          <a:p>
            <a:pPr marL="1009650" lvl="1" indent="-609600" algn="just">
              <a:buFont typeface="Wingdings" panose="05000000000000000000" pitchFamily="2" charset="2"/>
              <a:buChar char="§"/>
              <a:defRPr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Modelo Entidad Relación (E/R).</a:t>
            </a:r>
          </a:p>
          <a:p>
            <a:pPr marL="1009650" lvl="1" indent="-609600" algn="just">
              <a:buFont typeface="Wingdings" panose="05000000000000000000" pitchFamily="2" charset="2"/>
              <a:buChar char="§"/>
              <a:defRPr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Modelo Relacional.</a:t>
            </a:r>
          </a:p>
          <a:p>
            <a:pPr marL="1009650" lvl="1" indent="-609600" algn="just">
              <a:buFont typeface="Wingdings" panose="05000000000000000000" pitchFamily="2" charset="2"/>
              <a:buChar char="§"/>
              <a:defRPr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Modelo de datos Orientado a Objeto.</a:t>
            </a:r>
          </a:p>
          <a:p>
            <a:pPr marL="1009650" lvl="1" indent="-609600" algn="just">
              <a:buFont typeface="Wingdings" panose="05000000000000000000" pitchFamily="2" charset="2"/>
              <a:buChar char="§"/>
              <a:defRPr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Modelos de datos de Red y Jerárquicos.</a:t>
            </a:r>
          </a:p>
          <a:p>
            <a:pPr algn="just"/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90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Resumen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893058"/>
            <a:ext cx="8145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Se definió en qué consiste la Abstracción de los datos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 entendió la importancia de la Abstracción de los Datos en el Modelamiento de una Base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Se describió los diferentes Modelos o Niveles de Abstracción en el Modelamiento de una Base de Datos. </a:t>
            </a:r>
          </a:p>
        </p:txBody>
      </p:sp>
      <p:pic>
        <p:nvPicPr>
          <p:cNvPr id="5" name="Picture 2" descr="http://1.bp.blogspot.com/_RqJDNYG54ms/Sw8Xel4RxEI/AAAAAAAAAAM/YsM0M1Y291A/s320/20080616-20080614-Trab%2520cooperativo.jpg">
            <a:extLst>
              <a:ext uri="{FF2B5EF4-FFF2-40B4-BE49-F238E27FC236}">
                <a16:creationId xmlns:a16="http://schemas.microsoft.com/office/drawing/2014/main" id="{90DFE86D-A36B-4468-9AF4-ADD99339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4149080"/>
            <a:ext cx="2399928" cy="23999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68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Objetivos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893058"/>
            <a:ext cx="8145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Definir en qué consiste la Abstracción de los datos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Entender la importancia de la Abstracción de los Datos en el Modelamiento de una Base de Datos.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Describir los diferentes Modelos o Niveles de Abstracción en el Modelamiento de una Base de Datos. 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79CA5C71-61FD-4C9F-81BD-E2BDED1DD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84884" y="4139827"/>
            <a:ext cx="2173365" cy="2021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Abstracción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801303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Los Sistemas de Bases de Batos proporcionan cierto nivel de abstracción de datos.</a:t>
            </a: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Posee dos cualidades: </a:t>
            </a:r>
          </a:p>
          <a:p>
            <a:pPr marL="1009650" lvl="1" indent="-609600" algn="just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Suprime los detalles irrelevantes.</a:t>
            </a:r>
          </a:p>
          <a:p>
            <a:pPr marL="1009650" lvl="1" indent="-609600" algn="just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Busca para encontrar la esencia de ese algo.</a:t>
            </a: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Los datos representan una abstracción de la realidad.</a:t>
            </a: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La abstracción de datos es una técnica </a:t>
            </a:r>
            <a:r>
              <a:rPr lang="es-ES" dirty="0"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que consiste en representar las características esenciales de una estructura de datos.</a:t>
            </a:r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AA2D601-5411-4F8A-9B5B-880FF2AB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04745" y="3696661"/>
            <a:ext cx="3975449" cy="23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Abstracción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8013036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lnSpc>
                <a:spcPct val="80000"/>
              </a:lnSpc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Basados en la definición anterior, ver cómo esa persona se abstrae en dos situaciones:</a:t>
            </a:r>
          </a:p>
          <a:p>
            <a:pPr marL="609600" indent="-609600" algn="just">
              <a:lnSpc>
                <a:spcPct val="80000"/>
              </a:lnSpc>
            </a:pPr>
            <a:endParaRPr lang="es-C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Un médico ve a una persona como paciente. El médico está interesado en el nombre, altura, peso, edad, grupo sanguíneo, enfermedades anteriores o existentes de la persona, etc.</a:t>
            </a: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Un empleador ve a una persona como empleado. El empleador está interesado en el nombre, la edad, la salud, el grado de estudio, trabajo que desempeña,  experiencia de una persona, etc.</a:t>
            </a:r>
          </a:p>
        </p:txBody>
      </p:sp>
      <p:pic>
        <p:nvPicPr>
          <p:cNvPr id="8" name="Imagen 7" descr="Un hombre con una camisa blanca&#10;&#10;Descripción generada automáticamente con confianza media">
            <a:extLst>
              <a:ext uri="{FF2B5EF4-FFF2-40B4-BE49-F238E27FC236}">
                <a16:creationId xmlns:a16="http://schemas.microsoft.com/office/drawing/2014/main" id="{A7E60BDC-55DC-4B89-8709-55567C4C4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70484" y="4023827"/>
            <a:ext cx="2801516" cy="2122361"/>
          </a:xfrm>
          <a:prstGeom prst="rect">
            <a:avLst/>
          </a:prstGeom>
        </p:spPr>
      </p:pic>
      <p:pic>
        <p:nvPicPr>
          <p:cNvPr id="15" name="Imagen 14" descr="Una persona vestido formal parado de frente&#10;&#10;Descripción generada automáticamente">
            <a:extLst>
              <a:ext uri="{FF2B5EF4-FFF2-40B4-BE49-F238E27FC236}">
                <a16:creationId xmlns:a16="http://schemas.microsoft.com/office/drawing/2014/main" id="{C259F319-3596-44F3-9BE9-D7BDC359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55028" y="4039343"/>
            <a:ext cx="3253274" cy="21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Abstracción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46A3905-439A-49A8-9A9D-2B0B389447DD}"/>
              </a:ext>
            </a:extLst>
          </p:cNvPr>
          <p:cNvSpPr txBox="1"/>
          <p:nvPr/>
        </p:nvSpPr>
        <p:spPr>
          <a:xfrm>
            <a:off x="665825" y="1757779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Proceso de reconocer las características importantes de una situación u objeto.</a:t>
            </a:r>
          </a:p>
        </p:txBody>
      </p:sp>
      <p:pic>
        <p:nvPicPr>
          <p:cNvPr id="7" name="Picture 30">
            <a:extLst>
              <a:ext uri="{FF2B5EF4-FFF2-40B4-BE49-F238E27FC236}">
                <a16:creationId xmlns:a16="http://schemas.microsoft.com/office/drawing/2014/main" id="{74329676-047E-4691-ABCD-68AD7D934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8088" y="2430751"/>
            <a:ext cx="5702932" cy="349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08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46A3905-439A-49A8-9A9D-2B0B389447DD}"/>
              </a:ext>
            </a:extLst>
          </p:cNvPr>
          <p:cNvSpPr txBox="1"/>
          <p:nvPr/>
        </p:nvSpPr>
        <p:spPr>
          <a:xfrm>
            <a:off x="559292" y="1376039"/>
            <a:ext cx="8025415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lnSpc>
                <a:spcPct val="80000"/>
              </a:lnSpc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¿Qué son?</a:t>
            </a:r>
          </a:p>
          <a:p>
            <a:pPr marL="609600" indent="-609600" algn="just">
              <a:lnSpc>
                <a:spcPct val="80000"/>
              </a:lnSpc>
            </a:pP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Instrumento principal para ofrecer la abstracción de la realidad.</a:t>
            </a: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Se define como una descripción abstracta de los datos acerca de entidades y asociaciones existentes entre ellas.</a:t>
            </a:r>
          </a:p>
          <a:p>
            <a:pPr marL="609600" indent="-609600" algn="just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El Modelo de Datos tiene dos objetivos: </a:t>
            </a:r>
          </a:p>
          <a:p>
            <a:pPr marL="1066800" lvl="1" indent="-609600" algn="just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Representar datos.</a:t>
            </a:r>
          </a:p>
          <a:p>
            <a:pPr marL="1066800" lvl="1" indent="-609600" algn="just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Ser comprensible.</a:t>
            </a:r>
          </a:p>
        </p:txBody>
      </p:sp>
      <p:pic>
        <p:nvPicPr>
          <p:cNvPr id="4" name="Imagen 3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C90A9CA-2C1C-469B-A9A6-A609DE57A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19097" y="2583810"/>
            <a:ext cx="3612804" cy="36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46A3905-439A-49A8-9A9D-2B0B389447DD}"/>
              </a:ext>
            </a:extLst>
          </p:cNvPr>
          <p:cNvSpPr txBox="1"/>
          <p:nvPr/>
        </p:nvSpPr>
        <p:spPr>
          <a:xfrm>
            <a:off x="559292" y="1376039"/>
            <a:ext cx="802541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/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Es posible distinguir tres tipos de modelos o niveles de abstracción.</a:t>
            </a:r>
          </a:p>
          <a:p>
            <a:pPr marL="609600" indent="-609600" algn="just"/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Modelos Externos.</a:t>
            </a:r>
          </a:p>
          <a:p>
            <a:pPr marL="1066800" lvl="1" indent="-609600" algn="just">
              <a:buFont typeface="Courier New" panose="02070309020205020404" pitchFamily="49" charset="0"/>
              <a:buChar char="o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Son modelos independientes de la tecnología (o DBMS existente). Se les denomina también Vistas de Usuarios.</a:t>
            </a: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Modelo Conceptual.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Modelo Interno.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072114-B08A-40AA-A5FE-5C7A4B8B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769" y="3371954"/>
            <a:ext cx="5133556" cy="29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0B450C-41C8-4912-B277-68B2F8A03B1D}"/>
              </a:ext>
            </a:extLst>
          </p:cNvPr>
          <p:cNvSpPr txBox="1"/>
          <p:nvPr/>
        </p:nvSpPr>
        <p:spPr>
          <a:xfrm>
            <a:off x="619615" y="1420428"/>
            <a:ext cx="8062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A continuación, se mostrarán los tres Modelos haciendo un paralelo de cómo se construye una casa y una Base de Datos, a partir de los requerimientos planteados por el usuario.</a:t>
            </a:r>
          </a:p>
          <a:p>
            <a:pPr algn="just"/>
            <a:endParaRPr lang="es-CL" dirty="0"/>
          </a:p>
        </p:txBody>
      </p:sp>
      <p:pic>
        <p:nvPicPr>
          <p:cNvPr id="6" name="Picture 15" descr="D:\WORK\Icons\Misclaneous\Architect&amp;design.png">
            <a:extLst>
              <a:ext uri="{FF2B5EF4-FFF2-40B4-BE49-F238E27FC236}">
                <a16:creationId xmlns:a16="http://schemas.microsoft.com/office/drawing/2014/main" id="{1A9A8F9A-DF71-41D8-A796-B3E750AE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2481263"/>
            <a:ext cx="223202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017BDF4E-A119-4E48-9E3D-8A1F40DA5C3C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3349626"/>
            <a:ext cx="2352675" cy="1795462"/>
            <a:chOff x="1536" y="2208"/>
            <a:chExt cx="1891" cy="1548"/>
          </a:xfrm>
        </p:grpSpPr>
        <p:pic>
          <p:nvPicPr>
            <p:cNvPr id="8" name="Picture 9" descr="D:\WORK\Icons\Misclaneous\shelf.png">
              <a:extLst>
                <a:ext uri="{FF2B5EF4-FFF2-40B4-BE49-F238E27FC236}">
                  <a16:creationId xmlns:a16="http://schemas.microsoft.com/office/drawing/2014/main" id="{C7CD8D6C-D7FB-4209-A6DA-1BF20039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2208"/>
              <a:ext cx="850" cy="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C:\my_data\dmclass\graphics\peop054.gif">
              <a:extLst>
                <a:ext uri="{FF2B5EF4-FFF2-40B4-BE49-F238E27FC236}">
                  <a16:creationId xmlns:a16="http://schemas.microsoft.com/office/drawing/2014/main" id="{B2BF1DA6-FE9D-4396-B49D-543A6C438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496"/>
              <a:ext cx="1123" cy="1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 descr="C:\Documents and Settings\psaxena\Desktop\all\symbo067.gif">
              <a:extLst>
                <a:ext uri="{FF2B5EF4-FFF2-40B4-BE49-F238E27FC236}">
                  <a16:creationId xmlns:a16="http://schemas.microsoft.com/office/drawing/2014/main" id="{D51B5D88-DFD5-4694-B321-F003A535B0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2304"/>
              <a:ext cx="13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 descr="C:\Documents and Settings\psaxena\Desktop\all\books015.gif">
              <a:extLst>
                <a:ext uri="{FF2B5EF4-FFF2-40B4-BE49-F238E27FC236}">
                  <a16:creationId xmlns:a16="http://schemas.microsoft.com/office/drawing/2014/main" id="{68B8DB2E-5ED2-4F04-ADAE-91BD9AAFC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175"/>
              <a:ext cx="230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 descr="C:\Documents and Settings\psaxena\Desktop\all\books016.gif">
              <a:extLst>
                <a:ext uri="{FF2B5EF4-FFF2-40B4-BE49-F238E27FC236}">
                  <a16:creationId xmlns:a16="http://schemas.microsoft.com/office/drawing/2014/main" id="{5417AB7F-DCE7-4D2E-9CDC-026862DDD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3127"/>
              <a:ext cx="23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 descr="C:\Documents and Settings\psaxena\Desktop\all\books019.gif">
              <a:extLst>
                <a:ext uri="{FF2B5EF4-FFF2-40B4-BE49-F238E27FC236}">
                  <a16:creationId xmlns:a16="http://schemas.microsoft.com/office/drawing/2014/main" id="{66DFB982-6AEA-4384-AD13-B35455C9C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3079"/>
              <a:ext cx="23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1240D11-DA8C-4F91-B67C-9E32579330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3072"/>
              <a:ext cx="240" cy="269"/>
              <a:chOff x="2592" y="3072"/>
              <a:chExt cx="240" cy="269"/>
            </a:xfrm>
          </p:grpSpPr>
          <p:pic>
            <p:nvPicPr>
              <p:cNvPr id="24" name="Picture 16" descr="C:\Documents and Settings\psaxena\Desktop\all\media015.gif">
                <a:extLst>
                  <a:ext uri="{FF2B5EF4-FFF2-40B4-BE49-F238E27FC236}">
                    <a16:creationId xmlns:a16="http://schemas.microsoft.com/office/drawing/2014/main" id="{2906B9D7-7DF8-486C-A0B2-3F9BED514B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2" y="3216"/>
                <a:ext cx="240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17" descr="C:\Documents and Settings\psaxena\Desktop\all\media015.gif">
                <a:extLst>
                  <a:ext uri="{FF2B5EF4-FFF2-40B4-BE49-F238E27FC236}">
                    <a16:creationId xmlns:a16="http://schemas.microsoft.com/office/drawing/2014/main" id="{51732B54-C2B5-4E97-B3C2-5102AC4011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2" y="3168"/>
                <a:ext cx="240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18" descr="C:\Documents and Settings\psaxena\Desktop\all\media015.gif">
                <a:extLst>
                  <a:ext uri="{FF2B5EF4-FFF2-40B4-BE49-F238E27FC236}">
                    <a16:creationId xmlns:a16="http://schemas.microsoft.com/office/drawing/2014/main" id="{8DB03D61-C9CD-4041-AA70-4D3602935C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2" y="3120"/>
                <a:ext cx="240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19" descr="C:\Documents and Settings\psaxena\Desktop\all\media015.gif">
                <a:extLst>
                  <a:ext uri="{FF2B5EF4-FFF2-40B4-BE49-F238E27FC236}">
                    <a16:creationId xmlns:a16="http://schemas.microsoft.com/office/drawing/2014/main" id="{A9AB747D-E2EB-4807-A41A-7D0D40A602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2" y="3072"/>
                <a:ext cx="240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FE8A669A-0B52-4501-AB27-EFCDAAFFAD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2880"/>
              <a:ext cx="192" cy="244"/>
              <a:chOff x="1920" y="2880"/>
              <a:chExt cx="192" cy="244"/>
            </a:xfrm>
          </p:grpSpPr>
          <p:pic>
            <p:nvPicPr>
              <p:cNvPr id="20" name="Picture 21" descr="C:\Documents and Settings\psaxena\Desktop\all\media015.gif">
                <a:extLst>
                  <a:ext uri="{FF2B5EF4-FFF2-40B4-BE49-F238E27FC236}">
                    <a16:creationId xmlns:a16="http://schemas.microsoft.com/office/drawing/2014/main" id="{1F58A124-DCBF-4B34-A7C5-C5F33E3E56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024"/>
                <a:ext cx="192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2" descr="C:\Documents and Settings\psaxena\Desktop\all\media015.gif">
                <a:extLst>
                  <a:ext uri="{FF2B5EF4-FFF2-40B4-BE49-F238E27FC236}">
                    <a16:creationId xmlns:a16="http://schemas.microsoft.com/office/drawing/2014/main" id="{2ACA04BB-F05E-4FCB-989D-48557A4F08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2976"/>
                <a:ext cx="192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23" descr="C:\Documents and Settings\psaxena\Desktop\all\media015.gif">
                <a:extLst>
                  <a:ext uri="{FF2B5EF4-FFF2-40B4-BE49-F238E27FC236}">
                    <a16:creationId xmlns:a16="http://schemas.microsoft.com/office/drawing/2014/main" id="{8D8E4695-2177-4AD9-BE1E-0FB9781B07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2928"/>
                <a:ext cx="192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24" descr="C:\Documents and Settings\psaxena\Desktop\all\media015.gif">
                <a:extLst>
                  <a:ext uri="{FF2B5EF4-FFF2-40B4-BE49-F238E27FC236}">
                    <a16:creationId xmlns:a16="http://schemas.microsoft.com/office/drawing/2014/main" id="{51AB32E7-F510-49D6-AB15-4405E9F446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2880"/>
                <a:ext cx="192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Picture 25" descr="C:\Documents and Settings\psaxena\Desktop\all\media015.gif">
              <a:extLst>
                <a:ext uri="{FF2B5EF4-FFF2-40B4-BE49-F238E27FC236}">
                  <a16:creationId xmlns:a16="http://schemas.microsoft.com/office/drawing/2014/main" id="{1871FF7E-6FEC-4AC8-B3FF-425A2E8BB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2592"/>
              <a:ext cx="192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6" descr="C:\Documents and Settings\psaxena\Desktop\all\media015.gif">
              <a:extLst>
                <a:ext uri="{FF2B5EF4-FFF2-40B4-BE49-F238E27FC236}">
                  <a16:creationId xmlns:a16="http://schemas.microsoft.com/office/drawing/2014/main" id="{1B40F417-85A1-4A77-BB22-FF8A6699C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2544"/>
              <a:ext cx="192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7" descr="C:\Documents and Settings\psaxena\Desktop\all\media015.gif">
              <a:extLst>
                <a:ext uri="{FF2B5EF4-FFF2-40B4-BE49-F238E27FC236}">
                  <a16:creationId xmlns:a16="http://schemas.microsoft.com/office/drawing/2014/main" id="{D2B8A05A-8C6B-4D03-A17F-DC10167AD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2496"/>
              <a:ext cx="192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" name="Picture 2" descr="C:\Users\user\Documents\DonationCoder\ScreenshotCaptor\Screenshots\Screenshot - 19-08-2012 , 15_05_02.png">
            <a:extLst>
              <a:ext uri="{FF2B5EF4-FFF2-40B4-BE49-F238E27FC236}">
                <a16:creationId xmlns:a16="http://schemas.microsoft.com/office/drawing/2014/main" id="{9243F13B-97ED-482A-AFAA-E0F62475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3525" y="2582863"/>
            <a:ext cx="11366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26 Disco magnético">
            <a:extLst>
              <a:ext uri="{FF2B5EF4-FFF2-40B4-BE49-F238E27FC236}">
                <a16:creationId xmlns:a16="http://schemas.microsoft.com/office/drawing/2014/main" id="{8F745445-845B-4781-ABC0-8D9F32390CD5}"/>
              </a:ext>
            </a:extLst>
          </p:cNvPr>
          <p:cNvSpPr/>
          <p:nvPr/>
        </p:nvSpPr>
        <p:spPr>
          <a:xfrm>
            <a:off x="7023100" y="2805113"/>
            <a:ext cx="479425" cy="539750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B5C31">
                <a:alpha val="9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440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de Datos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0B450C-41C8-4912-B277-68B2F8A03B1D}"/>
              </a:ext>
            </a:extLst>
          </p:cNvPr>
          <p:cNvSpPr txBox="1"/>
          <p:nvPr/>
        </p:nvSpPr>
        <p:spPr>
          <a:xfrm>
            <a:off x="619615" y="1420428"/>
            <a:ext cx="8062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A continuación, se mostrarán los tres Modelos haciendo un paralelo de cómo se construye una casa y una Base de Datos, a partir de los requerimientos planteados por el usuario.</a:t>
            </a:r>
          </a:p>
          <a:p>
            <a:pPr algn="just"/>
            <a:endParaRPr lang="es-CL" dirty="0"/>
          </a:p>
        </p:txBody>
      </p:sp>
      <p:sp>
        <p:nvSpPr>
          <p:cNvPr id="30" name="2 Rectángulo">
            <a:extLst>
              <a:ext uri="{FF2B5EF4-FFF2-40B4-BE49-F238E27FC236}">
                <a16:creationId xmlns:a16="http://schemas.microsoft.com/office/drawing/2014/main" id="{DAFA8A1C-9D9B-4ACB-A3D9-0501DE926199}"/>
              </a:ext>
            </a:extLst>
          </p:cNvPr>
          <p:cNvSpPr/>
          <p:nvPr/>
        </p:nvSpPr>
        <p:spPr>
          <a:xfrm>
            <a:off x="1746250" y="2576513"/>
            <a:ext cx="936625" cy="431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Cocina</a:t>
            </a:r>
          </a:p>
        </p:txBody>
      </p:sp>
      <p:sp>
        <p:nvSpPr>
          <p:cNvPr id="31" name="3 Rectángulo">
            <a:extLst>
              <a:ext uri="{FF2B5EF4-FFF2-40B4-BE49-F238E27FC236}">
                <a16:creationId xmlns:a16="http://schemas.microsoft.com/office/drawing/2014/main" id="{2979547E-86BE-4C52-8FCC-6C580C0C5FA8}"/>
              </a:ext>
            </a:extLst>
          </p:cNvPr>
          <p:cNvSpPr/>
          <p:nvPr/>
        </p:nvSpPr>
        <p:spPr>
          <a:xfrm>
            <a:off x="2782888" y="2576513"/>
            <a:ext cx="936625" cy="431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Comedor</a:t>
            </a:r>
          </a:p>
        </p:txBody>
      </p:sp>
      <p:sp>
        <p:nvSpPr>
          <p:cNvPr id="32" name="4 Rectángulo">
            <a:extLst>
              <a:ext uri="{FF2B5EF4-FFF2-40B4-BE49-F238E27FC236}">
                <a16:creationId xmlns:a16="http://schemas.microsoft.com/office/drawing/2014/main" id="{E16DE087-2E1F-4D53-B93B-B28D11F154B2}"/>
              </a:ext>
            </a:extLst>
          </p:cNvPr>
          <p:cNvSpPr/>
          <p:nvPr/>
        </p:nvSpPr>
        <p:spPr>
          <a:xfrm>
            <a:off x="4129088" y="2601713"/>
            <a:ext cx="935037" cy="431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Living</a:t>
            </a:r>
          </a:p>
        </p:txBody>
      </p:sp>
      <p:sp>
        <p:nvSpPr>
          <p:cNvPr id="33" name="5 Rectángulo">
            <a:extLst>
              <a:ext uri="{FF2B5EF4-FFF2-40B4-BE49-F238E27FC236}">
                <a16:creationId xmlns:a16="http://schemas.microsoft.com/office/drawing/2014/main" id="{7A89D15E-4627-4CAB-B860-09A991EE3DBA}"/>
              </a:ext>
            </a:extLst>
          </p:cNvPr>
          <p:cNvSpPr/>
          <p:nvPr/>
        </p:nvSpPr>
        <p:spPr>
          <a:xfrm>
            <a:off x="5614987" y="2575249"/>
            <a:ext cx="936625" cy="431800"/>
          </a:xfrm>
          <a:prstGeom prst="rect">
            <a:avLst/>
          </a:prstGeom>
          <a:ln>
            <a:solidFill>
              <a:srgbClr val="FB5C3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Factura</a:t>
            </a:r>
          </a:p>
        </p:txBody>
      </p:sp>
      <p:sp>
        <p:nvSpPr>
          <p:cNvPr id="34" name="6 Rectángulo">
            <a:extLst>
              <a:ext uri="{FF2B5EF4-FFF2-40B4-BE49-F238E27FC236}">
                <a16:creationId xmlns:a16="http://schemas.microsoft.com/office/drawing/2014/main" id="{7EBA9C6E-BE00-4F20-9291-D18EFF05FCEA}"/>
              </a:ext>
            </a:extLst>
          </p:cNvPr>
          <p:cNvSpPr/>
          <p:nvPr/>
        </p:nvSpPr>
        <p:spPr>
          <a:xfrm>
            <a:off x="6660356" y="2575249"/>
            <a:ext cx="935037" cy="431800"/>
          </a:xfrm>
          <a:prstGeom prst="rect">
            <a:avLst/>
          </a:prstGeom>
          <a:ln>
            <a:solidFill>
              <a:srgbClr val="FB5C3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Consulta</a:t>
            </a:r>
          </a:p>
        </p:txBody>
      </p:sp>
      <p:sp>
        <p:nvSpPr>
          <p:cNvPr id="35" name="33 CuadroTexto">
            <a:extLst>
              <a:ext uri="{FF2B5EF4-FFF2-40B4-BE49-F238E27FC236}">
                <a16:creationId xmlns:a16="http://schemas.microsoft.com/office/drawing/2014/main" id="{2D804739-2295-420C-8772-2DF68E09D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2619079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CL" sz="1200" b="1" dirty="0">
                <a:latin typeface="Arial" charset="0"/>
                <a:cs typeface="Arial" charset="0"/>
              </a:rPr>
              <a:t>…....</a:t>
            </a:r>
          </a:p>
        </p:txBody>
      </p:sp>
      <p:sp>
        <p:nvSpPr>
          <p:cNvPr id="36" name="8 Rectángulo">
            <a:extLst>
              <a:ext uri="{FF2B5EF4-FFF2-40B4-BE49-F238E27FC236}">
                <a16:creationId xmlns:a16="http://schemas.microsoft.com/office/drawing/2014/main" id="{BA34E3CF-14B8-4E84-B872-69161E8F701A}"/>
              </a:ext>
            </a:extLst>
          </p:cNvPr>
          <p:cNvSpPr/>
          <p:nvPr/>
        </p:nvSpPr>
        <p:spPr>
          <a:xfrm>
            <a:off x="2782887" y="3524250"/>
            <a:ext cx="936625" cy="431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Maqueta</a:t>
            </a:r>
          </a:p>
        </p:txBody>
      </p:sp>
      <p:sp>
        <p:nvSpPr>
          <p:cNvPr id="37" name="9 Rectángulo">
            <a:extLst>
              <a:ext uri="{FF2B5EF4-FFF2-40B4-BE49-F238E27FC236}">
                <a16:creationId xmlns:a16="http://schemas.microsoft.com/office/drawing/2014/main" id="{6941EA46-EFFD-402A-B58D-5651CA15FE2A}"/>
              </a:ext>
            </a:extLst>
          </p:cNvPr>
          <p:cNvSpPr/>
          <p:nvPr/>
        </p:nvSpPr>
        <p:spPr>
          <a:xfrm>
            <a:off x="2771775" y="4471987"/>
            <a:ext cx="936625" cy="4333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Plano</a:t>
            </a:r>
          </a:p>
        </p:txBody>
      </p:sp>
      <p:sp>
        <p:nvSpPr>
          <p:cNvPr id="39" name="11 Rectángulo">
            <a:extLst>
              <a:ext uri="{FF2B5EF4-FFF2-40B4-BE49-F238E27FC236}">
                <a16:creationId xmlns:a16="http://schemas.microsoft.com/office/drawing/2014/main" id="{FCB3C0CE-DF7F-4F64-8B0A-FB08BC4C9018}"/>
              </a:ext>
            </a:extLst>
          </p:cNvPr>
          <p:cNvSpPr/>
          <p:nvPr/>
        </p:nvSpPr>
        <p:spPr>
          <a:xfrm>
            <a:off x="6673479" y="3513138"/>
            <a:ext cx="936625" cy="431800"/>
          </a:xfrm>
          <a:prstGeom prst="rect">
            <a:avLst/>
          </a:prstGeom>
          <a:ln>
            <a:solidFill>
              <a:srgbClr val="FB5C3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Modelo de Datos</a:t>
            </a:r>
          </a:p>
        </p:txBody>
      </p:sp>
      <p:sp>
        <p:nvSpPr>
          <p:cNvPr id="40" name="12 Rectángulo">
            <a:extLst>
              <a:ext uri="{FF2B5EF4-FFF2-40B4-BE49-F238E27FC236}">
                <a16:creationId xmlns:a16="http://schemas.microsoft.com/office/drawing/2014/main" id="{AE6ACC81-FB5A-4A7E-821B-99FA7E85FF0C}"/>
              </a:ext>
            </a:extLst>
          </p:cNvPr>
          <p:cNvSpPr/>
          <p:nvPr/>
        </p:nvSpPr>
        <p:spPr>
          <a:xfrm>
            <a:off x="6673479" y="4427743"/>
            <a:ext cx="936625" cy="433388"/>
          </a:xfrm>
          <a:prstGeom prst="rect">
            <a:avLst/>
          </a:prstGeom>
          <a:ln>
            <a:solidFill>
              <a:srgbClr val="FB5C3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Schema de BD</a:t>
            </a:r>
          </a:p>
        </p:txBody>
      </p:sp>
      <p:sp>
        <p:nvSpPr>
          <p:cNvPr id="41" name="40 CuadroTexto">
            <a:extLst>
              <a:ext uri="{FF2B5EF4-FFF2-40B4-BE49-F238E27FC236}">
                <a16:creationId xmlns:a16="http://schemas.microsoft.com/office/drawing/2014/main" id="{902E0EA2-CE79-4735-988F-0E9440829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1" y="2557463"/>
            <a:ext cx="1547812" cy="692150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CL" sz="1300" b="1" dirty="0">
                <a:solidFill>
                  <a:srgbClr val="FB5C31"/>
                </a:solidFill>
                <a:cs typeface="Times New Roman" pitchFamily="18" charset="0"/>
              </a:rPr>
              <a:t>Modelos Externos</a:t>
            </a:r>
          </a:p>
          <a:p>
            <a:pPr algn="ctr" eaLnBrk="1" hangingPunct="1"/>
            <a:r>
              <a:rPr lang="es-CL" sz="1300" b="1" dirty="0">
                <a:solidFill>
                  <a:srgbClr val="FB5C31"/>
                </a:solidFill>
                <a:cs typeface="Times New Roman" pitchFamily="18" charset="0"/>
              </a:rPr>
              <a:t>o </a:t>
            </a:r>
          </a:p>
          <a:p>
            <a:pPr algn="ctr" eaLnBrk="1" hangingPunct="1"/>
            <a:r>
              <a:rPr lang="es-CL" sz="1300" b="1" dirty="0">
                <a:solidFill>
                  <a:srgbClr val="FB5C31"/>
                </a:solidFill>
                <a:cs typeface="Times New Roman" pitchFamily="18" charset="0"/>
              </a:rPr>
              <a:t>Vistas de Usuarios</a:t>
            </a:r>
          </a:p>
        </p:txBody>
      </p:sp>
      <p:sp>
        <p:nvSpPr>
          <p:cNvPr id="42" name="41 CuadroTexto">
            <a:extLst>
              <a:ext uri="{FF2B5EF4-FFF2-40B4-BE49-F238E27FC236}">
                <a16:creationId xmlns:a16="http://schemas.microsoft.com/office/drawing/2014/main" id="{CD4B26F8-41DC-41AE-B902-158A36D2F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3592513"/>
            <a:ext cx="1579563" cy="292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CL" sz="1300" b="1">
                <a:solidFill>
                  <a:srgbClr val="0000CC"/>
                </a:solidFill>
              </a:rPr>
              <a:t>Modelo Conceptual</a:t>
            </a:r>
          </a:p>
        </p:txBody>
      </p:sp>
      <p:sp>
        <p:nvSpPr>
          <p:cNvPr id="43" name="42 CuadroTexto">
            <a:extLst>
              <a:ext uri="{FF2B5EF4-FFF2-40B4-BE49-F238E27FC236}">
                <a16:creationId xmlns:a16="http://schemas.microsoft.com/office/drawing/2014/main" id="{4611A3D1-4965-42E0-91FF-1DD8DA8EB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527550"/>
            <a:ext cx="1300163" cy="292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CL" sz="1300" b="1">
                <a:solidFill>
                  <a:srgbClr val="00CC99"/>
                </a:solidFill>
              </a:rPr>
              <a:t>Modelo Interno</a:t>
            </a:r>
          </a:p>
        </p:txBody>
      </p:sp>
      <p:sp>
        <p:nvSpPr>
          <p:cNvPr id="44" name="43 CuadroTexto">
            <a:extLst>
              <a:ext uri="{FF2B5EF4-FFF2-40B4-BE49-F238E27FC236}">
                <a16:creationId xmlns:a16="http://schemas.microsoft.com/office/drawing/2014/main" id="{9062619D-FFEE-4E12-9522-0F4852041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4" y="5431776"/>
            <a:ext cx="1271587" cy="290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CL" sz="1300" b="1" dirty="0">
                <a:solidFill>
                  <a:srgbClr val="C00000"/>
                </a:solidFill>
              </a:rPr>
              <a:t>Realidad Física</a:t>
            </a:r>
          </a:p>
        </p:txBody>
      </p:sp>
      <p:sp>
        <p:nvSpPr>
          <p:cNvPr id="45" name="105 CuadroTexto">
            <a:extLst>
              <a:ext uri="{FF2B5EF4-FFF2-40B4-BE49-F238E27FC236}">
                <a16:creationId xmlns:a16="http://schemas.microsoft.com/office/drawing/2014/main" id="{C9B707F9-3394-4FD2-9766-55FB9C686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386" y="2624138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CL" sz="1200" b="1" dirty="0">
                <a:latin typeface="Arial" charset="0"/>
                <a:cs typeface="Arial" charset="0"/>
              </a:rPr>
              <a:t>…....</a:t>
            </a:r>
          </a:p>
        </p:txBody>
      </p:sp>
      <p:sp>
        <p:nvSpPr>
          <p:cNvPr id="46" name="20 Disco magnético">
            <a:extLst>
              <a:ext uri="{FF2B5EF4-FFF2-40B4-BE49-F238E27FC236}">
                <a16:creationId xmlns:a16="http://schemas.microsoft.com/office/drawing/2014/main" id="{F1D750AE-2631-4272-87D2-FB6D67FF6E19}"/>
              </a:ext>
            </a:extLst>
          </p:cNvPr>
          <p:cNvSpPr/>
          <p:nvPr/>
        </p:nvSpPr>
        <p:spPr>
          <a:xfrm>
            <a:off x="6944147" y="5382950"/>
            <a:ext cx="481012" cy="539750"/>
          </a:xfrm>
          <a:prstGeom prst="flowChartMagneticDisk">
            <a:avLst/>
          </a:prstGeom>
          <a:solidFill>
            <a:srgbClr val="FCFBC5"/>
          </a:solidFill>
          <a:ln w="19050">
            <a:solidFill>
              <a:srgbClr val="FB5C31">
                <a:alpha val="9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/>
          </a:p>
        </p:txBody>
      </p:sp>
      <p:sp>
        <p:nvSpPr>
          <p:cNvPr id="54" name="160 CuadroTexto">
            <a:extLst>
              <a:ext uri="{FF2B5EF4-FFF2-40B4-BE49-F238E27FC236}">
                <a16:creationId xmlns:a16="http://schemas.microsoft.com/office/drawing/2014/main" id="{11200951-D5F6-4217-9864-96E9622FA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7763" y="3236913"/>
            <a:ext cx="1082675" cy="492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CL" sz="1300" b="1" dirty="0"/>
              <a:t>Integración,</a:t>
            </a:r>
          </a:p>
          <a:p>
            <a:pPr algn="ctr" eaLnBrk="1" hangingPunct="1"/>
            <a:r>
              <a:rPr lang="es-CL" sz="1300" b="1" dirty="0"/>
              <a:t>Consistencia</a:t>
            </a:r>
          </a:p>
        </p:txBody>
      </p:sp>
      <p:sp>
        <p:nvSpPr>
          <p:cNvPr id="55" name="160 CuadroTexto">
            <a:extLst>
              <a:ext uri="{FF2B5EF4-FFF2-40B4-BE49-F238E27FC236}">
                <a16:creationId xmlns:a16="http://schemas.microsoft.com/office/drawing/2014/main" id="{F635DAD6-7615-4E1C-9599-A1561947D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3454" y="4373518"/>
            <a:ext cx="971740" cy="6001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s-CL" sz="1100" b="1" dirty="0"/>
              <a:t>Dependiente </a:t>
            </a:r>
          </a:p>
          <a:p>
            <a:pPr algn="ctr" eaLnBrk="1" hangingPunct="1"/>
            <a:r>
              <a:rPr lang="es-CL" sz="1100" b="1" dirty="0"/>
              <a:t>del DBMS </a:t>
            </a:r>
          </a:p>
          <a:p>
            <a:pPr algn="ctr" eaLnBrk="1" hangingPunct="1"/>
            <a:r>
              <a:rPr lang="es-CL" sz="1100" b="1" dirty="0"/>
              <a:t>(RDBMS)</a:t>
            </a:r>
          </a:p>
        </p:txBody>
      </p:sp>
      <p:sp>
        <p:nvSpPr>
          <p:cNvPr id="56" name="36 Rectángulo">
            <a:extLst>
              <a:ext uri="{FF2B5EF4-FFF2-40B4-BE49-F238E27FC236}">
                <a16:creationId xmlns:a16="http://schemas.microsoft.com/office/drawing/2014/main" id="{B00B29A5-F348-4186-8C4C-4D31FB384DAE}"/>
              </a:ext>
            </a:extLst>
          </p:cNvPr>
          <p:cNvSpPr/>
          <p:nvPr/>
        </p:nvSpPr>
        <p:spPr>
          <a:xfrm>
            <a:off x="8020353" y="2557463"/>
            <a:ext cx="1008063" cy="431800"/>
          </a:xfrm>
          <a:prstGeom prst="rect">
            <a:avLst/>
          </a:prstGeom>
          <a:ln>
            <a:solidFill>
              <a:srgbClr val="FB5C3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CL" sz="1200" b="1" dirty="0">
                <a:latin typeface="Arial" pitchFamily="34" charset="0"/>
                <a:cs typeface="Arial" pitchFamily="34" charset="0"/>
              </a:rPr>
              <a:t>Control Inventario </a:t>
            </a:r>
          </a:p>
        </p:txBody>
      </p:sp>
      <p:cxnSp>
        <p:nvCxnSpPr>
          <p:cNvPr id="87" name="Conector: angular 86">
            <a:extLst>
              <a:ext uri="{FF2B5EF4-FFF2-40B4-BE49-F238E27FC236}">
                <a16:creationId xmlns:a16="http://schemas.microsoft.com/office/drawing/2014/main" id="{E87B583C-4387-4F4D-8CE1-F767A20B6DB4}"/>
              </a:ext>
            </a:extLst>
          </p:cNvPr>
          <p:cNvCxnSpPr>
            <a:stCxn id="30" idx="2"/>
            <a:endCxn id="36" idx="1"/>
          </p:cNvCxnSpPr>
          <p:nvPr/>
        </p:nvCxnSpPr>
        <p:spPr>
          <a:xfrm rot="16200000" flipH="1">
            <a:off x="2132807" y="3090069"/>
            <a:ext cx="731837" cy="56832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Conector: angular 88">
            <a:extLst>
              <a:ext uri="{FF2B5EF4-FFF2-40B4-BE49-F238E27FC236}">
                <a16:creationId xmlns:a16="http://schemas.microsoft.com/office/drawing/2014/main" id="{390E6DFD-CC08-4177-BA29-4D78C7A0C140}"/>
              </a:ext>
            </a:extLst>
          </p:cNvPr>
          <p:cNvCxnSpPr>
            <a:stCxn id="32" idx="2"/>
            <a:endCxn id="36" idx="3"/>
          </p:cNvCxnSpPr>
          <p:nvPr/>
        </p:nvCxnSpPr>
        <p:spPr>
          <a:xfrm rot="5400000">
            <a:off x="3804742" y="2948284"/>
            <a:ext cx="706637" cy="87709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929248DB-04BB-4176-9F8E-D25B4BCE736D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 flipH="1">
            <a:off x="3251200" y="3008313"/>
            <a:ext cx="1" cy="515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CD60AC0C-0978-47D8-9FC0-19B91104817D}"/>
              </a:ext>
            </a:extLst>
          </p:cNvPr>
          <p:cNvCxnSpPr/>
          <p:nvPr/>
        </p:nvCxnSpPr>
        <p:spPr>
          <a:xfrm flipH="1">
            <a:off x="3263900" y="3956050"/>
            <a:ext cx="1" cy="515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EE35984E-0E42-475C-994D-50A90CE337B4}"/>
              </a:ext>
            </a:extLst>
          </p:cNvPr>
          <p:cNvCxnSpPr>
            <a:cxnSpLocks/>
          </p:cNvCxnSpPr>
          <p:nvPr/>
        </p:nvCxnSpPr>
        <p:spPr>
          <a:xfrm flipH="1">
            <a:off x="3263904" y="4963849"/>
            <a:ext cx="4" cy="349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8" name="Conector: angular 97">
            <a:extLst>
              <a:ext uri="{FF2B5EF4-FFF2-40B4-BE49-F238E27FC236}">
                <a16:creationId xmlns:a16="http://schemas.microsoft.com/office/drawing/2014/main" id="{DD25DC9E-0EDC-4B3E-98B9-B906F2D4EA15}"/>
              </a:ext>
            </a:extLst>
          </p:cNvPr>
          <p:cNvCxnSpPr>
            <a:stCxn id="33" idx="2"/>
            <a:endCxn id="39" idx="1"/>
          </p:cNvCxnSpPr>
          <p:nvPr/>
        </p:nvCxnSpPr>
        <p:spPr>
          <a:xfrm rot="16200000" flipH="1">
            <a:off x="6017395" y="3072953"/>
            <a:ext cx="721989" cy="590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Conector: angular 99">
            <a:extLst>
              <a:ext uri="{FF2B5EF4-FFF2-40B4-BE49-F238E27FC236}">
                <a16:creationId xmlns:a16="http://schemas.microsoft.com/office/drawing/2014/main" id="{CFE14F11-E718-4D62-8AE0-83139909D37A}"/>
              </a:ext>
            </a:extLst>
          </p:cNvPr>
          <p:cNvCxnSpPr>
            <a:stCxn id="56" idx="2"/>
            <a:endCxn id="39" idx="3"/>
          </p:cNvCxnSpPr>
          <p:nvPr/>
        </p:nvCxnSpPr>
        <p:spPr>
          <a:xfrm rot="5400000">
            <a:off x="7697358" y="2902010"/>
            <a:ext cx="739775" cy="91428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5C0D7CBF-A469-4BD4-8D7F-063BA76EC084}"/>
              </a:ext>
            </a:extLst>
          </p:cNvPr>
          <p:cNvCxnSpPr/>
          <p:nvPr/>
        </p:nvCxnSpPr>
        <p:spPr>
          <a:xfrm flipH="1">
            <a:off x="7184652" y="3008313"/>
            <a:ext cx="1" cy="515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EA572160-7858-4A2C-B034-59306A7E47E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141792" y="3971175"/>
            <a:ext cx="0" cy="456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6ECFC891-2CD7-4E28-8301-192372747ECF}"/>
              </a:ext>
            </a:extLst>
          </p:cNvPr>
          <p:cNvCxnSpPr>
            <a:cxnSpLocks/>
          </p:cNvCxnSpPr>
          <p:nvPr/>
        </p:nvCxnSpPr>
        <p:spPr>
          <a:xfrm>
            <a:off x="7156295" y="4905375"/>
            <a:ext cx="0" cy="456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17" name="Imagen 116">
            <a:extLst>
              <a:ext uri="{FF2B5EF4-FFF2-40B4-BE49-F238E27FC236}">
                <a16:creationId xmlns:a16="http://schemas.microsoft.com/office/drawing/2014/main" id="{EAAB4FB1-C4DD-4A9D-B24E-F0BB17ED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8" y="5316090"/>
            <a:ext cx="7620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33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4CBA08B7824894AA16DE9F2638AAE9B" ma:contentTypeVersion="8" ma:contentTypeDescription="Crear nuevo documento." ma:contentTypeScope="" ma:versionID="f07a5e6a19f2abfef6e68b1c786c3331">
  <xsd:schema xmlns:xsd="http://www.w3.org/2001/XMLSchema" xmlns:xs="http://www.w3.org/2001/XMLSchema" xmlns:p="http://schemas.microsoft.com/office/2006/metadata/properties" xmlns:ns2="7ff679ab-7b56-4e3a-bce0-ec1a424001f2" targetNamespace="http://schemas.microsoft.com/office/2006/metadata/properties" ma:root="true" ma:fieldsID="020420a751bd195f90c95b3b5e36c539" ns2:_="">
    <xsd:import namespace="7ff679ab-7b56-4e3a-bce0-ec1a4240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679ab-7b56-4e3a-bce0-ec1a4240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D5E850-C7D9-42F7-A727-0AF93FF527FE}"/>
</file>

<file path=customXml/itemProps2.xml><?xml version="1.0" encoding="utf-8"?>
<ds:datastoreItem xmlns:ds="http://schemas.openxmlformats.org/officeDocument/2006/customXml" ds:itemID="{B35BF348-ABD4-4BDA-A394-60CC42D23C82}"/>
</file>

<file path=customXml/itemProps3.xml><?xml version="1.0" encoding="utf-8"?>
<ds:datastoreItem xmlns:ds="http://schemas.openxmlformats.org/officeDocument/2006/customXml" ds:itemID="{772F5012-A9EE-4603-AB7B-61D51CFC0A1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2150</Words>
  <Application>Microsoft Office PowerPoint</Application>
  <PresentationFormat>Presentación en pantalla (4:3)</PresentationFormat>
  <Paragraphs>182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Myriad Pro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Francisca Guajardo N.</dc:creator>
  <cp:lastModifiedBy>Francisca Javiera Guajardo Navarro</cp:lastModifiedBy>
  <cp:revision>175</cp:revision>
  <dcterms:created xsi:type="dcterms:W3CDTF">2014-04-29T13:43:09Z</dcterms:created>
  <dcterms:modified xsi:type="dcterms:W3CDTF">2021-12-07T15:37:09Z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0x01010054CBA08B7824894AA16DE9F2638AAE9B</vt:lpwstr>
  </property>
</Properties>
</file>